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j/vOq9SrORi3OwGhLiOKSTrGga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Relationship Id="rId5" Type="http://schemas.openxmlformats.org/officeDocument/2006/relationships/image" Target="../media/image7.jpg"/><Relationship Id="rId6" Type="http://schemas.openxmlformats.org/officeDocument/2006/relationships/image" Target="../media/image10.jpg"/><Relationship Id="rId7" Type="http://schemas.openxmlformats.org/officeDocument/2006/relationships/image" Target="../media/image19.jpg"/><Relationship Id="rId8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11.jpg"/><Relationship Id="rId13" Type="http://schemas.openxmlformats.org/officeDocument/2006/relationships/image" Target="../media/image20.jpg"/><Relationship Id="rId1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9" Type="http://schemas.openxmlformats.org/officeDocument/2006/relationships/image" Target="../media/image4.jpg"/><Relationship Id="rId14" Type="http://schemas.openxmlformats.org/officeDocument/2006/relationships/image" Target="../media/image17.jpg"/><Relationship Id="rId5" Type="http://schemas.openxmlformats.org/officeDocument/2006/relationships/image" Target="../media/image1.jpg"/><Relationship Id="rId6" Type="http://schemas.openxmlformats.org/officeDocument/2006/relationships/image" Target="../media/image6.jpg"/><Relationship Id="rId7" Type="http://schemas.openxmlformats.org/officeDocument/2006/relationships/image" Target="../media/image2.jpg"/><Relationship Id="rId8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616932" cy="710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789" y="2381725"/>
            <a:ext cx="1292895" cy="1855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flame on a black background&#10;&#10;Description automatically generated"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539" y="4771506"/>
            <a:ext cx="1922119" cy="15677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255227" y="2766722"/>
            <a:ext cx="6875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FUNCTIONAL COASTAL ECOLOGY 3sp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8-12.9 2025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TVÄRMINNE ZOOLOGICAL STATION,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HELSINKI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5860073" y="821083"/>
            <a:ext cx="5951303" cy="587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HEALTHY OCEANS MATTER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Marine coastal ecosystems play an important role in the fight against climate change. </a:t>
            </a:r>
            <a:r>
              <a:rPr b="1"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ealthy oceans </a:t>
            </a: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holds the solutions to many of the world’s challenges.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Marine life in the </a:t>
            </a:r>
            <a:r>
              <a:rPr b="1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Baltic Sea </a:t>
            </a: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facing a new situation due to changes in the environment.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this course, you will gain an in-depth understanding of how </a:t>
            </a:r>
            <a:r>
              <a:rPr b="1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marine biodiversity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interacts</a:t>
            </a: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b="1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carbon cycle.</a:t>
            </a:r>
            <a:endParaRPr b="0" i="0" sz="1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course is a five-day </a:t>
            </a:r>
            <a:r>
              <a:rPr b="1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practical field course </a:t>
            </a: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Tvärminne Zoological Station situated by the Baltic Sea.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the course you will get acquainted with marine research at the station. 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 will learn how to </a:t>
            </a:r>
            <a:r>
              <a:rPr b="1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carry out scientific sampling</a:t>
            </a: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analyses</a:t>
            </a:r>
            <a:r>
              <a:rPr b="0" i="0" lang="fi-FI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learn to work in a scientific way.</a:t>
            </a:r>
            <a:endParaRPr i="0" sz="1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want to get a better understanding of the marine life in the Baltic Sea, then this is the course for you!</a:t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390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35760" l="32443" r="30719" t="29253"/>
          <a:stretch/>
        </p:blipFill>
        <p:spPr>
          <a:xfrm>
            <a:off x="9029700" y="5112946"/>
            <a:ext cx="3034812" cy="1621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7301845" y="711741"/>
            <a:ext cx="4279770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CUTTING EGDE SCIENCE AT TVÄRMINNE.</a:t>
            </a:r>
            <a:endParaRPr b="1" i="0" sz="1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The CoastClim</a:t>
            </a:r>
            <a:r>
              <a:rPr lang="fi-FI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b="0" i="0" lang="fi-FI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esearch Centre at Tvärminne Zoological Station explores the capacity of coastal ecosystems to mitigate climate change.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The aim is to test whether healthy coastal ecosystems of the Baltic Sea can act as carbon sinks and have a positive effect on the climate.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 contrast, degraded coastal ecosystems could emit large amounts of greenhouse gases and accelerate climate change.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63819" y="0"/>
            <a:ext cx="6853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1414" y="2037869"/>
            <a:ext cx="2653314" cy="2523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7565010" y="664590"/>
            <a:ext cx="40452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 LIFE AT A FIELD STATION.</a:t>
            </a:r>
            <a:endParaRPr/>
          </a:p>
        </p:txBody>
      </p:sp>
      <p:pic>
        <p:nvPicPr>
          <p:cNvPr descr="A pair of hands holding plastic containers with rocks&#10;&#10;Description automatically generated" id="109" name="Google Shape;1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7327" y="18855"/>
            <a:ext cx="3223283" cy="2302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 small bug in her hand&#10;&#10;Description automatically generated" id="110" name="Google Shape;11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5957" y="2304855"/>
            <a:ext cx="3044653" cy="456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bug&#10;&#10;Description automatically generated" id="111" name="Google Shape;111;p4"/>
          <p:cNvPicPr preferRelativeResize="0"/>
          <p:nvPr/>
        </p:nvPicPr>
        <p:blipFill rotWithShape="1">
          <a:blip r:embed="rId6">
            <a:alphaModFix/>
          </a:blip>
          <a:srcRect b="0" l="0" r="18339" t="0"/>
          <a:stretch/>
        </p:blipFill>
        <p:spPr>
          <a:xfrm>
            <a:off x="-104610" y="2286000"/>
            <a:ext cx="1692110" cy="2072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n orange device&#10;&#10;Description automatically generated" id="112" name="Google Shape;11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80141" y="4323868"/>
            <a:ext cx="3786098" cy="252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" y="1"/>
            <a:ext cx="3427326" cy="22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7565010" y="1572739"/>
            <a:ext cx="4270343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stay for </a:t>
            </a:r>
            <a:r>
              <a:rPr b="1"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days </a:t>
            </a: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Tvärminne Zoological Station in an international surrounding with </a:t>
            </a:r>
            <a:r>
              <a:rPr b="1"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marine researchers </a:t>
            </a: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all over the world.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 to be </a:t>
            </a:r>
            <a:r>
              <a:rPr b="1"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outdoors</a:t>
            </a: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lot, this is a practical course and you need to gear up accordingly.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 a </a:t>
            </a:r>
            <a:r>
              <a:rPr b="1"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mood </a:t>
            </a: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prepare to learn a lot of new stuff.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this unique opportunity to gain an insight into </a:t>
            </a:r>
            <a:r>
              <a:rPr b="1"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cutting edge science</a:t>
            </a: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This is where the knowledge of tomorrow is created.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about different ways of </a:t>
            </a:r>
            <a:r>
              <a:rPr b="1"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studying natural sciences </a:t>
            </a: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Finland and abroad.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677003" y="1060494"/>
            <a:ext cx="4869715" cy="501829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6580890" y="1170366"/>
            <a:ext cx="447807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scientific methods to measure and compare marine biodiversity.</a:t>
            </a:r>
            <a:endParaRPr sz="1600">
              <a:solidFill>
                <a:srgbClr val="040C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69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0" i="0" lang="fi-FI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To identify </a:t>
            </a:r>
            <a:r>
              <a:rPr b="0" i="0" lang="fi-FI" sz="16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aquatic plants (</a:t>
            </a: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macrophytes) </a:t>
            </a:r>
            <a:r>
              <a:rPr b="0" i="0" lang="fi-FI" sz="16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in the sea and learn </a:t>
            </a:r>
            <a:r>
              <a:rPr lang="fi-FI" sz="16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how to measure them in numbers.</a:t>
            </a:r>
            <a:endParaRPr/>
          </a:p>
          <a:p>
            <a:pPr indent="-342900" lvl="0" marL="469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identify species living at the seafloor (benthic fauna), and to calculate their abundance and biomass.</a:t>
            </a:r>
            <a:endParaRPr/>
          </a:p>
          <a:p>
            <a:pPr indent="-342900" lvl="0" marL="469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estimate carbon stocks at contrasting coastal sites.</a:t>
            </a:r>
            <a:endParaRPr/>
          </a:p>
          <a:p>
            <a:pPr indent="-342900" lvl="0" marL="469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dynamic functions like oxygen production and respiration in the marine environment.</a:t>
            </a:r>
            <a:endParaRPr/>
          </a:p>
          <a:p>
            <a:pPr indent="-342900" lvl="0" marL="469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use field equipment and handle samples.</a:t>
            </a:r>
            <a:endParaRPr/>
          </a:p>
          <a:p>
            <a:pPr indent="-342900" lvl="0" marL="469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analyse results and to write a scientific report.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7240834" y="252362"/>
            <a:ext cx="4852307" cy="961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YOU LEARN?</a:t>
            </a:r>
            <a:endParaRPr/>
          </a:p>
        </p:txBody>
      </p:sp>
      <p:pic>
        <p:nvPicPr>
          <p:cNvPr descr="Macoma.jpg"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5542" y="3343517"/>
            <a:ext cx="1032985" cy="82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6963" y="2084766"/>
            <a:ext cx="1137093" cy="923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asto.JPG" id="124" name="Google Shape;124;p5"/>
          <p:cNvPicPr preferRelativeResize="0"/>
          <p:nvPr/>
        </p:nvPicPr>
        <p:blipFill rotWithShape="1">
          <a:blip r:embed="rId5">
            <a:alphaModFix/>
          </a:blip>
          <a:srcRect b="20945" l="25783" r="0" t="12713"/>
          <a:stretch/>
        </p:blipFill>
        <p:spPr>
          <a:xfrm>
            <a:off x="1024512" y="3928547"/>
            <a:ext cx="1545426" cy="1036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enz.jpg" id="125" name="Google Shape;12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45229" y="4521312"/>
            <a:ext cx="1130449" cy="847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enzelleria_viridis01_p.jpg" id="126" name="Google Shape;12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31966" y="2911107"/>
            <a:ext cx="1282670" cy="8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96834" y="4521311"/>
            <a:ext cx="1499226" cy="1000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rmothoe.jpg" id="128" name="Google Shape;12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86976" y="5113775"/>
            <a:ext cx="1070607" cy="802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licryptus.jpg" id="129" name="Google Shape;12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33031" y="2630659"/>
            <a:ext cx="791327" cy="593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ligo.jpg" id="130" name="Google Shape;13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16105" y="3057883"/>
            <a:ext cx="974319" cy="669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tamopyrgus close.jpg" id="131" name="Google Shape;131;p5"/>
          <p:cNvPicPr preferRelativeResize="0"/>
          <p:nvPr/>
        </p:nvPicPr>
        <p:blipFill rotWithShape="1">
          <a:blip r:embed="rId12">
            <a:alphaModFix/>
          </a:blip>
          <a:srcRect b="0" l="12008" r="42580" t="0"/>
          <a:stretch/>
        </p:blipFill>
        <p:spPr>
          <a:xfrm rot="5400000">
            <a:off x="2900694" y="1143944"/>
            <a:ext cx="502571" cy="824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duria entomon_AOLaine2003.jpg" id="132" name="Google Shape;132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57636" y="1556021"/>
            <a:ext cx="1195501" cy="896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oporeia.jpg" id="133" name="Google Shape;133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1563970">
            <a:off x="943667" y="1503019"/>
            <a:ext cx="1108443" cy="83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pouring liquid into cups&#10;&#10;Description automatically generated"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994"/>
            <a:ext cx="5405661" cy="756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5690483" y="576467"/>
            <a:ext cx="6096784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6849207" y="716574"/>
            <a:ext cx="4805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FACTS ABOUT THE COURSE FROM THE SCHOOLS!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course is open for students from Hangö gymnasium, Hankoniemen lukio, Karis-Billnäs gymnasium, Ekenäs gymnasium and Karjaan lukio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language is Swedish and Finnish but some of the teachers will also speak English.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2024-01-15T10:36:45Z</dcterms:created>
  <dc:creator>Klockars, Ilse</dc:creator>
</cp:coreProperties>
</file>